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Опрошен</a:t>
            </a:r>
            <a:r>
              <a:rPr lang="ru-RU" baseline="0" dirty="0" smtClean="0"/>
              <a:t> 21 человек</a:t>
            </a:r>
            <a:endParaRPr lang="ru-RU" dirty="0"/>
          </a:p>
        </c:rich>
      </c:tx>
      <c:layout>
        <c:manualLayout>
          <c:xMode val="edge"/>
          <c:yMode val="edge"/>
          <c:x val="0.62469444444444466"/>
          <c:y val="0.40726566473151027"/>
        </c:manualLayout>
      </c:layout>
    </c:title>
    <c:plotArea>
      <c:layout/>
      <c:pie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9.1910663944784698E-2"/>
                  <c:y val="-0.241314168940400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3000" b="1" i="0" baseline="0">
                        <a:solidFill>
                          <a:srgbClr val="7030A0"/>
                        </a:solidFill>
                      </a:defRPr>
                    </a:pPr>
                    <a:r>
                      <a:rPr lang="en-US" sz="3000" b="1" i="0" baseline="0" dirty="0" smtClean="0">
                        <a:solidFill>
                          <a:srgbClr val="7030A0"/>
                        </a:solidFill>
                      </a:rPr>
                      <a:t>24</a:t>
                    </a:r>
                    <a:r>
                      <a:rPr lang="ru-RU" sz="3000" b="1" i="0" baseline="0" dirty="0" smtClean="0">
                        <a:solidFill>
                          <a:srgbClr val="7030A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B prst="angle"/>
                </a:sp3d>
              </c:spPr>
              <c:showVal val="1"/>
            </c:dLbl>
            <c:delete val="1"/>
            <c:txPr>
              <a:bodyPr/>
              <a:lstStyle/>
              <a:p>
                <a:pPr>
                  <a:defRPr sz="3000" b="1" i="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Не боятся высоты</c:v>
                </c:pt>
                <c:pt idx="1">
                  <c:v>Боятся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Не боятся высоты</c:v>
                </c:pt>
                <c:pt idx="1">
                  <c:v>Боятся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52269674103237096"/>
          <c:y val="4.1580145506458117E-2"/>
          <c:w val="0.44063948702669398"/>
          <c:h val="0.1663434360006511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AB6B-C906-428C-B056-F12C91386C69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9B82-2F68-49A6-ADE7-2FC4C3D81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920880" cy="720080"/>
          </a:xfrm>
        </p:spPr>
        <p:txBody>
          <a:bodyPr>
            <a:normAutofit/>
          </a:bodyPr>
          <a:lstStyle/>
          <a:p>
            <a:r>
              <a:rPr lang="ru-RU" sz="3500" dirty="0" smtClean="0">
                <a:ln cmpd="sng">
                  <a:solidFill>
                    <a:schemeClr val="tx1"/>
                  </a:solidFill>
                </a:ln>
                <a:solidFill>
                  <a:srgbClr val="15FD3C"/>
                </a:solidFill>
                <a:latin typeface="+mj-lt"/>
              </a:rPr>
              <a:t>Исследовательский проект:</a:t>
            </a:r>
            <a:endParaRPr lang="ru-RU" sz="3500" dirty="0">
              <a:ln cmpd="sng">
                <a:solidFill>
                  <a:schemeClr val="tx1"/>
                </a:solidFill>
              </a:ln>
              <a:solidFill>
                <a:srgbClr val="15FD3C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</a:rPr>
              <a:t>Муниципальное общеобразовательное учреждение «Лицей № 40»</a:t>
            </a:r>
            <a:endParaRPr lang="ru-RU" sz="2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12776"/>
            <a:ext cx="767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Страх высоты у людей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MyColl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876713" cy="420379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 prst="angle"/>
            <a:bevelB prst="angle"/>
          </a:sp3d>
        </p:spPr>
      </p:pic>
      <p:sp>
        <p:nvSpPr>
          <p:cNvPr id="7" name="TextBox 6"/>
          <p:cNvSpPr txBox="1"/>
          <p:nvPr/>
        </p:nvSpPr>
        <p:spPr>
          <a:xfrm>
            <a:off x="4932040" y="2564904"/>
            <a:ext cx="3744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cap="all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+mj-lt"/>
              </a:rPr>
              <a:t>Автор работы:</a:t>
            </a:r>
          </a:p>
          <a:p>
            <a:pPr algn="r">
              <a:spcBef>
                <a:spcPct val="50000"/>
              </a:spcBef>
            </a:pPr>
            <a:r>
              <a:rPr lang="ru-RU" sz="2000" b="1" cap="all" dirty="0" err="1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+mj-lt"/>
              </a:rPr>
              <a:t>Лавренюк</a:t>
            </a:r>
            <a:r>
              <a:rPr lang="ru-RU" sz="2000" b="1" cap="all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+mj-lt"/>
              </a:rPr>
              <a:t> Кирилл, </a:t>
            </a:r>
          </a:p>
          <a:p>
            <a:pPr algn="r">
              <a:spcBef>
                <a:spcPct val="50000"/>
              </a:spcBef>
            </a:pPr>
            <a:r>
              <a:rPr lang="ru-RU" sz="2000" b="1" cap="all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+mj-lt"/>
              </a:rPr>
              <a:t>11 лет</a:t>
            </a:r>
          </a:p>
          <a:p>
            <a:pPr algn="r">
              <a:spcBef>
                <a:spcPct val="50000"/>
              </a:spcBef>
            </a:pPr>
            <a:r>
              <a:rPr lang="ru-RU" sz="2000" b="1" cap="all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+mj-lt"/>
              </a:rPr>
              <a:t>ученик 4 «Б» класса </a:t>
            </a:r>
          </a:p>
          <a:p>
            <a:pPr algn="r">
              <a:spcBef>
                <a:spcPct val="50000"/>
              </a:spcBef>
            </a:pPr>
            <a:r>
              <a:rPr lang="ru-RU" sz="2000" b="1" cap="all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+mj-lt"/>
              </a:rPr>
              <a:t>МОУ «Лицей № 40»</a:t>
            </a:r>
          </a:p>
          <a:p>
            <a:pPr algn="r">
              <a:spcBef>
                <a:spcPct val="50000"/>
              </a:spcBef>
            </a:pPr>
            <a:r>
              <a:rPr lang="ru-RU" sz="2000" b="1" cap="all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+mj-lt"/>
              </a:rPr>
              <a:t>Руководитель:</a:t>
            </a:r>
          </a:p>
          <a:p>
            <a:pPr algn="r">
              <a:spcBef>
                <a:spcPct val="50000"/>
              </a:spcBef>
            </a:pPr>
            <a:r>
              <a:rPr lang="ru-RU" sz="2000" b="1" cap="all" dirty="0" err="1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+mj-lt"/>
              </a:rPr>
              <a:t>Лавренюк</a:t>
            </a:r>
            <a:r>
              <a:rPr lang="ru-RU" sz="2000" b="1" cap="all" dirty="0" smtClean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+mj-lt"/>
              </a:rPr>
              <a:t> Л.А. (мама)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6304002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ln cmpd="sng">
                  <a:solidFill>
                    <a:schemeClr val="tx1"/>
                  </a:solidFill>
                </a:ln>
                <a:solidFill>
                  <a:srgbClr val="3DFA2E"/>
                </a:solidFill>
                <a:latin typeface="+mj-lt"/>
              </a:rPr>
              <a:t>Петрозаводск, 2023</a:t>
            </a:r>
            <a:endParaRPr lang="ru-RU" sz="2900" b="1" dirty="0">
              <a:ln cmpd="sng">
                <a:solidFill>
                  <a:schemeClr val="tx1"/>
                </a:solidFill>
              </a:ln>
              <a:solidFill>
                <a:srgbClr val="3DFA2E"/>
              </a:solidFill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704856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Актуальность темы: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4752528" cy="3168352"/>
          </a:xfrm>
        </p:spPr>
        <p:txBody>
          <a:bodyPr>
            <a:normAutofit fontScale="62500" lnSpcReduction="20000"/>
          </a:bodyPr>
          <a:lstStyle/>
          <a:p>
            <a:pPr marL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</a:t>
            </a:r>
            <a:r>
              <a:rPr lang="ru-RU" b="1" dirty="0" smtClean="0">
                <a:solidFill>
                  <a:srgbClr val="002060"/>
                </a:solidFill>
              </a:rPr>
              <a:t>всегда считал, что взрослые ничего не боятся. Но как-то раз в отпуске в горах услышал разговор мамы с бабушкой. Они планировали на самой вершине горы пройти по подвесному мосту. Тогда я узнал, что мама боится высоты, а бабушка нет. Мне показалось все это очень странным и непонятным…Тогда мне стало интересно, как и почему возникает  страх высоты, есть ли способ избавиться от него. Ведь, если ничего не боятся, твоя жизнь будет счастливее.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anXtP1yF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48680"/>
            <a:ext cx="3995936" cy="3094093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angle"/>
            <a:bevelB prst="angle"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12160" y="3789040"/>
            <a:ext cx="2771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Гипотеза:</a:t>
            </a:r>
            <a:endParaRPr kumimoji="0" lang="ru-RU" sz="45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220072" y="4437112"/>
            <a:ext cx="3923928" cy="2420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предполагаю, что не все люди боятся высоты, кроме того, этот страх можно преодолеть.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uHA45J4u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92652"/>
            <a:ext cx="2232248" cy="296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znak-vopro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31972"/>
            <a:ext cx="1559283" cy="282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7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48072"/>
          </a:xfrm>
          <a:ln cmpd="dbl"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>
                      <a:alpha val="74000"/>
                    </a:schemeClr>
                  </a:solidFill>
                </a:ln>
                <a:solidFill>
                  <a:srgbClr val="FFFF00"/>
                </a:solidFill>
              </a:rPr>
              <a:t>Цель исследования:</a:t>
            </a:r>
            <a:endParaRPr lang="ru-RU" b="1" dirty="0">
              <a:ln>
                <a:solidFill>
                  <a:schemeClr val="tx1">
                    <a:alpha val="74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2088232"/>
          </a:xfrm>
        </p:spPr>
        <p:txBody>
          <a:bodyPr>
            <a:normAutofit fontScale="5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>
              <a:buNone/>
            </a:pPr>
            <a:r>
              <a:rPr lang="ru-RU" dirty="0" smtClean="0"/>
              <a:t>	</a:t>
            </a:r>
            <a:r>
              <a:rPr lang="ru-RU" sz="5600" b="1" dirty="0" smtClean="0">
                <a:solidFill>
                  <a:srgbClr val="002060"/>
                </a:solidFill>
              </a:rPr>
              <a:t>Выяснить и доказать, что многие люди испытывают          волнение или неприятные эмоции при нахождении на высоте, но способны контролировать себя и не боятся, а те, кто боятся, способны преодолеть этот страх.</a:t>
            </a:r>
          </a:p>
          <a:p>
            <a:pPr marL="0">
              <a:buNone/>
            </a:pPr>
            <a:endParaRPr lang="ru-RU" sz="4300" b="1" dirty="0" smtClean="0">
              <a:solidFill>
                <a:srgbClr val="002060"/>
              </a:solidFill>
              <a:latin typeface="+mj-lt"/>
            </a:endParaRPr>
          </a:p>
          <a:p>
            <a:pPr marL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852936"/>
            <a:ext cx="7704856" cy="7647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>
                  <a:solidFill>
                    <a:schemeClr val="tx1">
                      <a:alpha val="80000"/>
                    </a:schemeClr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kumimoji="0" lang="ru-RU" sz="4400" b="1" u="none" strike="noStrike" kern="1200" cap="none" spc="0" normalizeH="0" baseline="0" noProof="0" dirty="0" smtClean="0">
                <a:ln>
                  <a:solidFill>
                    <a:schemeClr val="tx1">
                      <a:alpha val="80000"/>
                    </a:schemeClr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исследования:</a:t>
            </a:r>
            <a:endParaRPr kumimoji="0" lang="ru-RU" sz="4400" b="1" u="none" strike="noStrike" kern="1200" cap="none" spc="0" normalizeH="0" baseline="0" noProof="0" dirty="0">
              <a:ln>
                <a:solidFill>
                  <a:schemeClr val="tx1">
                    <a:alpha val="8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3789040"/>
            <a:ext cx="896448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3761656"/>
            <a:ext cx="864096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b="1" cap="small" dirty="0" smtClean="0">
                <a:solidFill>
                  <a:srgbClr val="002060"/>
                </a:solidFill>
              </a:rPr>
              <a:t>Изучить информацию о страхе высоты;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cap="small" dirty="0" smtClean="0">
                <a:solidFill>
                  <a:srgbClr val="002060"/>
                </a:solidFill>
              </a:rPr>
              <a:t>Дать понятие, что такое </a:t>
            </a:r>
            <a:r>
              <a:rPr lang="ru-RU" sz="3200" b="1" cap="small" dirty="0" err="1" smtClean="0">
                <a:solidFill>
                  <a:srgbClr val="002060"/>
                </a:solidFill>
              </a:rPr>
              <a:t>акрофобия</a:t>
            </a:r>
            <a:r>
              <a:rPr lang="ru-RU" sz="3200" b="1" cap="small" dirty="0" smtClean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cap="small" dirty="0" smtClean="0">
                <a:solidFill>
                  <a:srgbClr val="002060"/>
                </a:solidFill>
              </a:rPr>
              <a:t>Выяснить причины возникновения страха;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cap="small" dirty="0" smtClean="0">
                <a:solidFill>
                  <a:srgbClr val="002060"/>
                </a:solidFill>
              </a:rPr>
              <a:t>Определить симптомы;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cap="small" dirty="0" smtClean="0">
                <a:solidFill>
                  <a:srgbClr val="002060"/>
                </a:solidFill>
              </a:rPr>
              <a:t>Провести практический опыт на себе и своей семье; проанализировать результаты;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cap="small" dirty="0" smtClean="0">
                <a:solidFill>
                  <a:srgbClr val="002060"/>
                </a:solidFill>
              </a:rPr>
              <a:t>Провести анкетирование среди одноклассников;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cap="small" dirty="0" smtClean="0">
                <a:solidFill>
                  <a:srgbClr val="002060"/>
                </a:solidFill>
              </a:rPr>
              <a:t>Разработать рекомендации для преодоления страха высоты.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pl_1643897369_444044_a7a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894766" cy="308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hutterstock_1852698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052736"/>
            <a:ext cx="3600400" cy="240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0"/>
            <a:ext cx="41764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3399"/>
                </a:solidFill>
              </a:rPr>
              <a:t>Афродита – богиня Красоты</a:t>
            </a:r>
            <a:endParaRPr lang="ru-RU" sz="25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3399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187624" y="548680"/>
            <a:ext cx="576064" cy="648072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07704" y="3933056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00"/>
                </a:solidFill>
              </a:rPr>
              <a:t>Арес – бог Войны</a:t>
            </a:r>
            <a:endParaRPr lang="ru-RU" sz="25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2987824" y="3212976"/>
            <a:ext cx="576064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355976" y="1916832"/>
            <a:ext cx="792088" cy="57606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92080" y="476672"/>
            <a:ext cx="4211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ФОБОС-  БОГ СТРАХА</a:t>
            </a:r>
            <a:endParaRPr lang="ru-RU" sz="30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pic>
        <p:nvPicPr>
          <p:cNvPr id="16" name="Рисунок 15" descr="1557908718_shutterstock_4160535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93096"/>
            <a:ext cx="24534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06728fffa2b9f09418fa1783c54a92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2139" y="3501008"/>
            <a:ext cx="364186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203848" y="6021288"/>
            <a:ext cx="594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FF00"/>
                </a:solidFill>
              </a:rPr>
              <a:t>Страх – средство защиты  для человека !!!</a:t>
            </a:r>
            <a:endParaRPr lang="ru-RU" sz="2400" b="1" u="sng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Акрофобия</a:t>
            </a:r>
            <a:r>
              <a:rPr lang="ru-RU" b="1" dirty="0" smtClean="0">
                <a:solidFill>
                  <a:srgbClr val="FF0000"/>
                </a:solidFill>
              </a:rPr>
              <a:t> - это слишком мощный и не соответствующий ситуации страх высоты.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ba2e8031f2200c80d71ebec7fbd7183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65104"/>
            <a:ext cx="270029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низ 19"/>
          <p:cNvSpPr/>
          <p:nvPr/>
        </p:nvSpPr>
        <p:spPr>
          <a:xfrm rot="10800000">
            <a:off x="1187624" y="6093296"/>
            <a:ext cx="792088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300"/>
                            </p:stCondLst>
                            <p:childTnLst>
                              <p:par>
                                <p:cTn id="10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9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8" grpId="0"/>
      <p:bldP spid="15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Практический опыт: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" name="Рисунок 3" descr="hFkbc7wfz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1656184" cy="22000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23SW13mGkY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764704"/>
            <a:ext cx="2424588" cy="20739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6" descr="VEGeAD2Cmm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836712"/>
            <a:ext cx="2293243" cy="304637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9" name="Рисунок 8" descr="ykrwt2QyTV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251520" y="3212976"/>
            <a:ext cx="2293243" cy="304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44gPkm4SE4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645024"/>
            <a:ext cx="2093421" cy="27809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Рисунок 13" descr="fE8kcxHtbW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293096"/>
            <a:ext cx="2520280" cy="189611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179512" y="620688"/>
            <a:ext cx="467544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 А Б О Т Н И К 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28529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ОБРЫВ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0432" y="1196752"/>
            <a:ext cx="360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 Е С Т Н И Ц 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20" y="6488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ЗИПЛАЙН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15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15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15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15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15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15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15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15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115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115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Анкетирование: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543609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istockphoto-482329501-612x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8730" y="692696"/>
            <a:ext cx="3175270" cy="23762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70892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Рекомендации:</a:t>
            </a:r>
            <a:endParaRPr kumimoji="0" lang="ru-RU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kot-otdyhaet-kartinki-1-1170x7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49080"/>
            <a:ext cx="2520280" cy="165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lide-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717032"/>
            <a:ext cx="2704710" cy="154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7_SBI_Blog_Boost_Attendan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5345832"/>
            <a:ext cx="201679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50912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79512" y="3573016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РАССЛАБИТЬСЯ</a:t>
            </a:r>
            <a:endParaRPr lang="ru-RU" sz="2500" b="1" dirty="0">
              <a:solidFill>
                <a:srgbClr val="FF3399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3284984"/>
            <a:ext cx="3635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3399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ПОДДЕРЖКА БЛИЗКИХ</a:t>
            </a:r>
            <a:endParaRPr lang="ru-RU" sz="2500" b="1" dirty="0">
              <a:solidFill>
                <a:srgbClr val="FF3399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3645024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ПОЛУЧИТЬ УДОВОЛЬСТВИЕ</a:t>
            </a:r>
            <a:endParaRPr lang="ru-RU" sz="2500" b="1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5996226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ПРИВЫКАНИЕ К ВЫСОТЕ</a:t>
            </a:r>
            <a:endParaRPr lang="ru-RU" sz="2500" b="1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5" grpId="1">
        <p:bldAsOne/>
      </p:bldGraphic>
      <p:bldP spid="6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Выводы: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3456384"/>
          </a:xfrm>
        </p:spPr>
        <p:txBody>
          <a:bodyPr>
            <a:normAutofit fontScale="850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Моя гипотеза о том, что не все люди боятся высоты, кроме того, этот страх можно преодолеть, подтвердилась. Это норма, когда вы испытываете волнение или неприятные эмоции на высоте, но при этом, способны себя контролировать и не впадать в панику. Кроме того, стоит отметить, что в конкретной ситуации человек способен преодолеть свою боязнь высоты, но при этом, чаще всего полностью избавиться от нее не получится.</a:t>
            </a:r>
          </a:p>
          <a:p>
            <a:pPr marL="0" algn="just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573016"/>
            <a:ext cx="836327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6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869160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sng" dirty="0" smtClean="0">
                <a:solidFill>
                  <a:srgbClr val="002060"/>
                </a:solidFill>
              </a:rPr>
              <a:t>Контактные данные:</a:t>
            </a:r>
          </a:p>
          <a:p>
            <a:pPr algn="ctr">
              <a:buNone/>
            </a:pPr>
            <a:r>
              <a:rPr lang="ru-RU" b="1" i="1" dirty="0" smtClean="0"/>
              <a:t>г. Петрозаводск, ул. Белорусская,1 </a:t>
            </a:r>
          </a:p>
          <a:p>
            <a:pPr algn="ctr">
              <a:buNone/>
            </a:pPr>
            <a:r>
              <a:rPr lang="ru-RU" b="1" i="1" dirty="0" smtClean="0"/>
              <a:t>МОУ </a:t>
            </a:r>
            <a:r>
              <a:rPr lang="ru-RU" b="1" i="1" dirty="0" smtClean="0"/>
              <a:t>«Лицей № 40», тел.: 74-18-40</a:t>
            </a:r>
          </a:p>
          <a:p>
            <a:pPr algn="ctr">
              <a:buNone/>
            </a:pPr>
            <a:r>
              <a:rPr lang="ru-RU" b="1" i="1" dirty="0" smtClean="0"/>
              <a:t>Портал лицея:</a:t>
            </a:r>
          </a:p>
          <a:p>
            <a:pPr algn="ctr">
              <a:buNone/>
            </a:pPr>
            <a:r>
              <a:rPr lang="ru-RU" b="1" i="1" dirty="0" smtClean="0"/>
              <a:t>http://e-school.karelia.ru/ptz/l40</a:t>
            </a:r>
            <a:endParaRPr lang="en-US" b="1" i="1" dirty="0" smtClean="0"/>
          </a:p>
          <a:p>
            <a:pPr algn="ctr">
              <a:buNone/>
            </a:pPr>
            <a:r>
              <a:rPr lang="ru-RU" b="1" i="1" dirty="0" err="1" smtClean="0"/>
              <a:t>Лавренюк</a:t>
            </a:r>
            <a:r>
              <a:rPr lang="ru-RU" b="1" i="1" dirty="0" smtClean="0"/>
              <a:t> </a:t>
            </a:r>
            <a:r>
              <a:rPr lang="ru-RU" b="1" i="1" dirty="0" smtClean="0"/>
              <a:t>Кирилл, 4 Б класс</a:t>
            </a:r>
            <a:endParaRPr lang="ru-RU" dirty="0"/>
          </a:p>
        </p:txBody>
      </p:sp>
      <p:pic>
        <p:nvPicPr>
          <p:cNvPr id="6" name="Рисунок 5" descr="gift_8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97152"/>
            <a:ext cx="2060848" cy="206084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00"/>
                            </p:stCondLst>
                            <p:childTnLst>
                              <p:par>
                                <p:cTn id="37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6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294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Актуальность темы:</vt:lpstr>
      <vt:lpstr>Цель исследования:</vt:lpstr>
      <vt:lpstr>Слайд 4</vt:lpstr>
      <vt:lpstr>Практический опыт:</vt:lpstr>
      <vt:lpstr>Анкетирование: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Andrey</cp:lastModifiedBy>
  <cp:revision>124</cp:revision>
  <dcterms:created xsi:type="dcterms:W3CDTF">2023-01-29T15:02:38Z</dcterms:created>
  <dcterms:modified xsi:type="dcterms:W3CDTF">2023-02-11T16:43:52Z</dcterms:modified>
</cp:coreProperties>
</file>